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71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870845-C501-480D-9CDC-6941B4D5CD25}" v="4" dt="2024-09-27T12:09:34.8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373" autoAdjust="0"/>
  </p:normalViewPr>
  <p:slideViewPr>
    <p:cSldViewPr snapToGrid="0">
      <p:cViewPr varScale="1">
        <p:scale>
          <a:sx n="98" d="100"/>
          <a:sy n="98" d="100"/>
        </p:scale>
        <p:origin x="9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Esterhuizen" userId="e554563199e840f7" providerId="LiveId" clId="{79870845-C501-480D-9CDC-6941B4D5CD25}"/>
    <pc:docChg chg="undo custSel modSld">
      <pc:chgData name="Daniel Esterhuizen" userId="e554563199e840f7" providerId="LiveId" clId="{79870845-C501-480D-9CDC-6941B4D5CD25}" dt="2024-09-27T11:59:52.846" v="68" actId="208"/>
      <pc:docMkLst>
        <pc:docMk/>
      </pc:docMkLst>
      <pc:sldChg chg="modSp mod">
        <pc:chgData name="Daniel Esterhuizen" userId="e554563199e840f7" providerId="LiveId" clId="{79870845-C501-480D-9CDC-6941B4D5CD25}" dt="2024-09-27T11:53:19.269" v="55" actId="5736"/>
        <pc:sldMkLst>
          <pc:docMk/>
          <pc:sldMk cId="1511719042" sldId="257"/>
        </pc:sldMkLst>
        <pc:spChg chg="mod">
          <ac:chgData name="Daniel Esterhuizen" userId="e554563199e840f7" providerId="LiveId" clId="{79870845-C501-480D-9CDC-6941B4D5CD25}" dt="2024-09-27T11:53:19.269" v="55" actId="5736"/>
          <ac:spMkLst>
            <pc:docMk/>
            <pc:sldMk cId="1511719042" sldId="257"/>
            <ac:spMk id="2" creationId="{CFA23D3D-D407-B93A-1B66-3C65E74DCE46}"/>
          </ac:spMkLst>
        </pc:spChg>
        <pc:spChg chg="mod">
          <ac:chgData name="Daniel Esterhuizen" userId="e554563199e840f7" providerId="LiveId" clId="{79870845-C501-480D-9CDC-6941B4D5CD25}" dt="2024-09-27T11:53:19.269" v="55" actId="5736"/>
          <ac:spMkLst>
            <pc:docMk/>
            <pc:sldMk cId="1511719042" sldId="257"/>
            <ac:spMk id="9" creationId="{C032DFB2-2EF9-CF00-3D02-3F65A94FBFF5}"/>
          </ac:spMkLst>
        </pc:spChg>
        <pc:graphicFrameChg chg="mod">
          <ac:chgData name="Daniel Esterhuizen" userId="e554563199e840f7" providerId="LiveId" clId="{79870845-C501-480D-9CDC-6941B4D5CD25}" dt="2024-09-27T11:53:19.269" v="55" actId="5736"/>
          <ac:graphicFrameMkLst>
            <pc:docMk/>
            <pc:sldMk cId="1511719042" sldId="257"/>
            <ac:graphicFrameMk id="4" creationId="{A0B6E000-D2F6-E13A-B1BA-346ADECB9A3E}"/>
          </ac:graphicFrameMkLst>
        </pc:graphicFrameChg>
        <pc:graphicFrameChg chg="mod">
          <ac:chgData name="Daniel Esterhuizen" userId="e554563199e840f7" providerId="LiveId" clId="{79870845-C501-480D-9CDC-6941B4D5CD25}" dt="2024-09-27T11:53:19.269" v="55" actId="5736"/>
          <ac:graphicFrameMkLst>
            <pc:docMk/>
            <pc:sldMk cId="1511719042" sldId="257"/>
            <ac:graphicFrameMk id="5" creationId="{F447CFC4-21BD-0B07-9E33-BAD01616194D}"/>
          </ac:graphicFrameMkLst>
        </pc:graphicFrameChg>
        <pc:graphicFrameChg chg="mod">
          <ac:chgData name="Daniel Esterhuizen" userId="e554563199e840f7" providerId="LiveId" clId="{79870845-C501-480D-9CDC-6941B4D5CD25}" dt="2024-09-27T11:53:19.269" v="55" actId="5736"/>
          <ac:graphicFrameMkLst>
            <pc:docMk/>
            <pc:sldMk cId="1511719042" sldId="257"/>
            <ac:graphicFrameMk id="6" creationId="{7CE1423E-9E71-B7AB-4F51-C3C77972DC8F}"/>
          </ac:graphicFrameMkLst>
        </pc:graphicFrameChg>
        <pc:graphicFrameChg chg="mod">
          <ac:chgData name="Daniel Esterhuizen" userId="e554563199e840f7" providerId="LiveId" clId="{79870845-C501-480D-9CDC-6941B4D5CD25}" dt="2024-09-27T11:53:19.269" v="55" actId="5736"/>
          <ac:graphicFrameMkLst>
            <pc:docMk/>
            <pc:sldMk cId="1511719042" sldId="257"/>
            <ac:graphicFrameMk id="7" creationId="{6476DFF2-45E9-8301-D01E-2A345AE46A0B}"/>
          </ac:graphicFrameMkLst>
        </pc:graphicFrameChg>
      </pc:sldChg>
      <pc:sldChg chg="modSp mod">
        <pc:chgData name="Daniel Esterhuizen" userId="e554563199e840f7" providerId="LiveId" clId="{79870845-C501-480D-9CDC-6941B4D5CD25}" dt="2024-09-27T11:55:43.268" v="56" actId="207"/>
        <pc:sldMkLst>
          <pc:docMk/>
          <pc:sldMk cId="2489686403" sldId="259"/>
        </pc:sldMkLst>
        <pc:spChg chg="mod">
          <ac:chgData name="Daniel Esterhuizen" userId="e554563199e840f7" providerId="LiveId" clId="{79870845-C501-480D-9CDC-6941B4D5CD25}" dt="2024-09-27T11:49:52.154" v="21" actId="20577"/>
          <ac:spMkLst>
            <pc:docMk/>
            <pc:sldMk cId="2489686403" sldId="259"/>
            <ac:spMk id="19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48:20.141" v="1" actId="790"/>
          <ac:spMkLst>
            <pc:docMk/>
            <pc:sldMk cId="2489686403" sldId="259"/>
            <ac:spMk id="22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48:20.141" v="1" actId="790"/>
          <ac:spMkLst>
            <pc:docMk/>
            <pc:sldMk cId="2489686403" sldId="259"/>
            <ac:spMk id="26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48:20.141" v="1" actId="790"/>
          <ac:spMkLst>
            <pc:docMk/>
            <pc:sldMk cId="2489686403" sldId="259"/>
            <ac:spMk id="30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48:20.141" v="1" actId="790"/>
          <ac:spMkLst>
            <pc:docMk/>
            <pc:sldMk cId="2489686403" sldId="259"/>
            <ac:spMk id="31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48:20.141" v="1" actId="790"/>
          <ac:spMkLst>
            <pc:docMk/>
            <pc:sldMk cId="2489686403" sldId="259"/>
            <ac:spMk id="37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48:20.141" v="1" actId="790"/>
          <ac:spMkLst>
            <pc:docMk/>
            <pc:sldMk cId="2489686403" sldId="259"/>
            <ac:spMk id="38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48:20.141" v="1" actId="790"/>
          <ac:spMkLst>
            <pc:docMk/>
            <pc:sldMk cId="2489686403" sldId="259"/>
            <ac:spMk id="39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48:20.141" v="1" actId="790"/>
          <ac:spMkLst>
            <pc:docMk/>
            <pc:sldMk cId="2489686403" sldId="259"/>
            <ac:spMk id="40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55:43.268" v="56" actId="207"/>
          <ac:spMkLst>
            <pc:docMk/>
            <pc:sldMk cId="2489686403" sldId="259"/>
            <ac:spMk id="46" creationId="{00000000-0000-0000-0000-000000000000}"/>
          </ac:spMkLst>
        </pc:spChg>
      </pc:sldChg>
      <pc:sldChg chg="modSp mod">
        <pc:chgData name="Daniel Esterhuizen" userId="e554563199e840f7" providerId="LiveId" clId="{79870845-C501-480D-9CDC-6941B4D5CD25}" dt="2024-09-27T11:59:52.846" v="68" actId="208"/>
        <pc:sldMkLst>
          <pc:docMk/>
          <pc:sldMk cId="4263491778" sldId="260"/>
        </pc:sldMkLst>
        <pc:spChg chg="mod">
          <ac:chgData name="Daniel Esterhuizen" userId="e554563199e840f7" providerId="LiveId" clId="{79870845-C501-480D-9CDC-6941B4D5CD25}" dt="2024-09-27T11:49:45.418" v="12" actId="20577"/>
          <ac:spMkLst>
            <pc:docMk/>
            <pc:sldMk cId="4263491778" sldId="260"/>
            <ac:spMk id="3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59:14.926" v="64" actId="208"/>
          <ac:spMkLst>
            <pc:docMk/>
            <pc:sldMk cId="4263491778" sldId="260"/>
            <ac:spMk id="13" creationId="{FEAB0BAC-1E7B-4CF7-BF54-C6602E70F202}"/>
          </ac:spMkLst>
        </pc:spChg>
        <pc:spChg chg="mod">
          <ac:chgData name="Daniel Esterhuizen" userId="e554563199e840f7" providerId="LiveId" clId="{79870845-C501-480D-9CDC-6941B4D5CD25}" dt="2024-09-27T11:59:05.911" v="63" actId="208"/>
          <ac:spMkLst>
            <pc:docMk/>
            <pc:sldMk cId="4263491778" sldId="260"/>
            <ac:spMk id="14" creationId="{4DE750EA-20B7-4EC4-9281-472CCEAF8501}"/>
          </ac:spMkLst>
        </pc:spChg>
        <pc:spChg chg="mod">
          <ac:chgData name="Daniel Esterhuizen" userId="e554563199e840f7" providerId="LiveId" clId="{79870845-C501-480D-9CDC-6941B4D5CD25}" dt="2024-09-27T11:59:01.705" v="62" actId="208"/>
          <ac:spMkLst>
            <pc:docMk/>
            <pc:sldMk cId="4263491778" sldId="260"/>
            <ac:spMk id="15" creationId="{8B4800CE-56AB-40B3-B832-D4255AFC6EF7}"/>
          </ac:spMkLst>
        </pc:spChg>
        <pc:spChg chg="mod">
          <ac:chgData name="Daniel Esterhuizen" userId="e554563199e840f7" providerId="LiveId" clId="{79870845-C501-480D-9CDC-6941B4D5CD25}" dt="2024-09-27T11:59:52.846" v="68" actId="208"/>
          <ac:spMkLst>
            <pc:docMk/>
            <pc:sldMk cId="4263491778" sldId="260"/>
            <ac:spMk id="16" creationId="{B0758465-2557-494A-AE9F-D1B497C63277}"/>
          </ac:spMkLst>
        </pc:spChg>
        <pc:spChg chg="mod">
          <ac:chgData name="Daniel Esterhuizen" userId="e554563199e840f7" providerId="LiveId" clId="{79870845-C501-480D-9CDC-6941B4D5CD25}" dt="2024-09-27T11:58:23.643" v="57" actId="207"/>
          <ac:spMkLst>
            <pc:docMk/>
            <pc:sldMk cId="4263491778" sldId="260"/>
            <ac:spMk id="17" creationId="{ACA70FC4-1AFF-49B2-9718-C908DD06BA81}"/>
          </ac:spMkLst>
        </pc:spChg>
        <pc:spChg chg="mod">
          <ac:chgData name="Daniel Esterhuizen" userId="e554563199e840f7" providerId="LiveId" clId="{79870845-C501-480D-9CDC-6941B4D5CD25}" dt="2024-09-27T11:58:31.196" v="58" actId="207"/>
          <ac:spMkLst>
            <pc:docMk/>
            <pc:sldMk cId="4263491778" sldId="260"/>
            <ac:spMk id="18" creationId="{E6B4C7A0-613E-4F6D-8051-577B7EBA3EF9}"/>
          </ac:spMkLst>
        </pc:spChg>
        <pc:spChg chg="mod">
          <ac:chgData name="Daniel Esterhuizen" userId="e554563199e840f7" providerId="LiveId" clId="{79870845-C501-480D-9CDC-6941B4D5CD25}" dt="2024-09-27T11:58:40.358" v="59" actId="207"/>
          <ac:spMkLst>
            <pc:docMk/>
            <pc:sldMk cId="4263491778" sldId="260"/>
            <ac:spMk id="19" creationId="{9F5CCB15-9337-4DA6-9F72-F9557ECA8078}"/>
          </ac:spMkLst>
        </pc:spChg>
        <pc:spChg chg="mod">
          <ac:chgData name="Daniel Esterhuizen" userId="e554563199e840f7" providerId="LiveId" clId="{79870845-C501-480D-9CDC-6941B4D5CD25}" dt="2024-09-27T11:59:50.725" v="67" actId="208"/>
          <ac:spMkLst>
            <pc:docMk/>
            <pc:sldMk cId="4263491778" sldId="260"/>
            <ac:spMk id="20" creationId="{391CDF75-201C-427B-A69A-E5EF4069203B}"/>
          </ac:spMkLst>
        </pc:spChg>
      </pc:sldChg>
      <pc:sldChg chg="modSp mod">
        <pc:chgData name="Daniel Esterhuizen" userId="e554563199e840f7" providerId="LiveId" clId="{79870845-C501-480D-9CDC-6941B4D5CD25}" dt="2024-09-27T11:48:36.324" v="2" actId="790"/>
        <pc:sldMkLst>
          <pc:docMk/>
          <pc:sldMk cId="1180138165" sldId="261"/>
        </pc:sldMkLst>
        <pc:spChg chg="mod">
          <ac:chgData name="Daniel Esterhuizen" userId="e554563199e840f7" providerId="LiveId" clId="{79870845-C501-480D-9CDC-6941B4D5CD25}" dt="2024-09-27T11:48:36.324" v="2" actId="790"/>
          <ac:spMkLst>
            <pc:docMk/>
            <pc:sldMk cId="1180138165" sldId="261"/>
            <ac:spMk id="19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48:36.324" v="2" actId="790"/>
          <ac:spMkLst>
            <pc:docMk/>
            <pc:sldMk cId="1180138165" sldId="261"/>
            <ac:spMk id="22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48:36.324" v="2" actId="790"/>
          <ac:spMkLst>
            <pc:docMk/>
            <pc:sldMk cId="1180138165" sldId="261"/>
            <ac:spMk id="26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48:36.324" v="2" actId="790"/>
          <ac:spMkLst>
            <pc:docMk/>
            <pc:sldMk cId="1180138165" sldId="261"/>
            <ac:spMk id="30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48:36.324" v="2" actId="790"/>
          <ac:spMkLst>
            <pc:docMk/>
            <pc:sldMk cId="1180138165" sldId="261"/>
            <ac:spMk id="31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48:36.324" v="2" actId="790"/>
          <ac:spMkLst>
            <pc:docMk/>
            <pc:sldMk cId="1180138165" sldId="261"/>
            <ac:spMk id="37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48:36.324" v="2" actId="790"/>
          <ac:spMkLst>
            <pc:docMk/>
            <pc:sldMk cId="1180138165" sldId="261"/>
            <ac:spMk id="38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48:36.324" v="2" actId="790"/>
          <ac:spMkLst>
            <pc:docMk/>
            <pc:sldMk cId="1180138165" sldId="261"/>
            <ac:spMk id="39" creationId="{00000000-0000-0000-0000-000000000000}"/>
          </ac:spMkLst>
        </pc:spChg>
        <pc:spChg chg="mod">
          <ac:chgData name="Daniel Esterhuizen" userId="e554563199e840f7" providerId="LiveId" clId="{79870845-C501-480D-9CDC-6941B4D5CD25}" dt="2024-09-27T11:48:36.324" v="2" actId="790"/>
          <ac:spMkLst>
            <pc:docMk/>
            <pc:sldMk cId="1180138165" sldId="261"/>
            <ac:spMk id="4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C9022-D1DB-44A6-8E5E-E9D1F86652B7}" type="datetimeFigureOut">
              <a:rPr lang="en-ZA" smtClean="0"/>
              <a:t>2024/09/27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743BC-BF42-40F1-9CF0-F69B99E4981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02103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E4026F-ADF6-4C25-AB0B-85BB429D7934}" type="slidenum">
              <a:rPr kumimoji="0" lang="en-Z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745160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E4026F-ADF6-4C25-AB0B-85BB429D7934}" type="slidenum">
              <a:rPr kumimoji="0" lang="en-Z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156208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55CF2-256D-44FD-9430-5B63A079CF51}" type="slidenum">
              <a:rPr lang="en-ZA" smtClean="0"/>
              <a:t>4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11610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C7C42-39A4-91AE-C714-67834A1ACC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5841B1-9B4D-8FFE-3ED3-C60A98A748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A84E63-4A2C-2F3D-621E-40AC6B423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8328-0C1D-4517-B012-C92DF757AB38}" type="datetimeFigureOut">
              <a:rPr lang="en-ZA" smtClean="0"/>
              <a:t>2024/09/27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78152-5B25-6C53-2F15-F4F883AF2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5D536-440F-7DF7-478D-A9BC06E6C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185C-C0F1-40C5-8DD3-7FE2119EB09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8657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49EEF-CC7B-873B-F293-9DFA70FC5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28FEF9-5F54-B29F-33DC-C0EE990AE7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AA0B7-8553-F303-AF13-D04BD23AF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8328-0C1D-4517-B012-C92DF757AB38}" type="datetimeFigureOut">
              <a:rPr lang="en-ZA" smtClean="0"/>
              <a:t>2024/09/27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CF7F7-8DC0-6E69-0D64-DF1335F27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CD427-535F-8C44-CCA1-94B241FD3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185C-C0F1-40C5-8DD3-7FE2119EB09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79136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3C8480-7518-5C22-D0E8-63585170B7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10052B-B3C5-8118-BBDB-229ECC93CA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C19E6-89EA-AFB1-3832-42D9BFBAB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8328-0C1D-4517-B012-C92DF757AB38}" type="datetimeFigureOut">
              <a:rPr lang="en-ZA" smtClean="0"/>
              <a:t>2024/09/27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88206-B835-39B0-4823-7E7DD3172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01871-CFB1-0867-2AA9-46DE05D44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185C-C0F1-40C5-8DD3-7FE2119EB09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34807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1390C-07DA-502D-F587-E5BFA982B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A5E35-2E4D-2C60-A33C-1D20F22FF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3C738-A681-CEF9-7FD0-22C04F1F4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8328-0C1D-4517-B012-C92DF757AB38}" type="datetimeFigureOut">
              <a:rPr lang="en-ZA" smtClean="0"/>
              <a:t>2024/09/27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2312A-2454-A35F-EA13-88E0F1BAE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AFD61-EF24-FE5D-BC5B-2FCAA31FF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185C-C0F1-40C5-8DD3-7FE2119EB09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4532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B16C0-D44C-9F1B-B5CB-133512424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105CF-3E63-6474-A9BB-D8C011830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BD138-1300-B468-F9FC-664E3F4E5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8328-0C1D-4517-B012-C92DF757AB38}" type="datetimeFigureOut">
              <a:rPr lang="en-ZA" smtClean="0"/>
              <a:t>2024/09/27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4EED2-3097-C0B0-A6FE-011EEB52D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56EBBD-518C-17FC-E5C6-6FC55ED5A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185C-C0F1-40C5-8DD3-7FE2119EB09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1247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D5562-8FDD-A22C-42B9-768646E2D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ABD93-53F8-5E38-501C-BE7236AD41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D30F7C-0F58-7E63-E7B7-78858933C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2FC5E-0889-8E47-6483-20AC8C299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8328-0C1D-4517-B012-C92DF757AB38}" type="datetimeFigureOut">
              <a:rPr lang="en-ZA" smtClean="0"/>
              <a:t>2024/09/27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3D532B-63C8-F157-6156-CE17AAA8F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D5F9E-B279-CFAC-D4B7-E26D80B93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185C-C0F1-40C5-8DD3-7FE2119EB09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87856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FAB1D-19D7-C3E6-B8DB-344CB8FC5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29104-92FA-DF59-2C9D-119D977EB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74544D-E8AD-A95A-66B3-DB9B41FFEC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49FEFF-687B-5813-6E73-44E92E2D1C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67AA76-5D03-41F3-5E2E-90BA65EA9F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B563AB-D08D-E7AA-36F3-F54324337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8328-0C1D-4517-B012-C92DF757AB38}" type="datetimeFigureOut">
              <a:rPr lang="en-ZA" smtClean="0"/>
              <a:t>2024/09/27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62777-F4B4-35AD-ED0E-D74F5BB23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F8BFC9-EC5B-655D-5D8D-EA00A01F4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185C-C0F1-40C5-8DD3-7FE2119EB09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19953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DA619-6BF0-7A17-2CCF-C696DF70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C6C2EF-6890-4CA1-90A0-0FEA6754D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8328-0C1D-4517-B012-C92DF757AB38}" type="datetimeFigureOut">
              <a:rPr lang="en-ZA" smtClean="0"/>
              <a:t>2024/09/27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69BB89-780C-3DF5-B566-A3A4B923A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FB32F1-4851-F557-8E37-76321D50D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185C-C0F1-40C5-8DD3-7FE2119EB09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92097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14F4CD-AF25-ACE9-13FD-1AE5FD502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8328-0C1D-4517-B012-C92DF757AB38}" type="datetimeFigureOut">
              <a:rPr lang="en-ZA" smtClean="0"/>
              <a:t>2024/09/27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EB7ABA-7F1B-C049-1AAE-FCBBB0894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8B76D-BF42-01A0-A01E-894868067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185C-C0F1-40C5-8DD3-7FE2119EB09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35818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A1619-F69F-BD33-B3F5-F17E72789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ADF5F-63F5-213E-14D8-DCC9ECE62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A0B7F6-6036-11CC-476E-BF12FBA7E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763BBD-1DB4-A478-34DE-FB98BEB29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8328-0C1D-4517-B012-C92DF757AB38}" type="datetimeFigureOut">
              <a:rPr lang="en-ZA" smtClean="0"/>
              <a:t>2024/09/27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99DAC-9CFC-7880-D98F-D262AFC84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1BAFEA-9475-BA79-8B7F-C56F124E7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185C-C0F1-40C5-8DD3-7FE2119EB09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8751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FB6A8-B551-E7B0-FDF0-7AD327E23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2F10F3-2E1B-4136-B25F-657F60848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758205-2BD3-160B-A47E-47F5B0980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54712C-E59D-BC6D-6E94-E7258F839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8328-0C1D-4517-B012-C92DF757AB38}" type="datetimeFigureOut">
              <a:rPr lang="en-ZA" smtClean="0"/>
              <a:t>2024/09/27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203824-D06A-042B-DF77-502372FF6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CED469-440E-C21D-A346-5980A8FD4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185C-C0F1-40C5-8DD3-7FE2119EB09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54602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1AD56D-D575-5C79-BB25-93F00A0DE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57CDD2-FAAC-2E63-DB84-4F9969DC9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6B303-1DD3-3770-454A-397BFCBA28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6B8328-0C1D-4517-B012-C92DF757AB38}" type="datetimeFigureOut">
              <a:rPr lang="en-ZA" smtClean="0"/>
              <a:t>2024/09/27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72247-84A0-8718-0DD6-1FEEB2B065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10BE4-E8D2-0980-BBD5-4E3E656865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C8185C-C0F1-40C5-8DD3-7FE2119EB09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39709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23D3D-D407-B93A-1B66-3C65E74DC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SWOT analysis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0B6E000-D2F6-E13A-B1BA-346ADECB9A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9875660"/>
              </p:ext>
            </p:extLst>
          </p:nvPr>
        </p:nvGraphicFramePr>
        <p:xfrm>
          <a:off x="838200" y="2130425"/>
          <a:ext cx="5257800" cy="18542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720141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Strengths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54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020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112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9122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847307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F447CFC4-21BD-0B07-9E33-BAD0161619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5788062"/>
              </p:ext>
            </p:extLst>
          </p:nvPr>
        </p:nvGraphicFramePr>
        <p:xfrm>
          <a:off x="838200" y="3984625"/>
          <a:ext cx="5257800" cy="1854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720141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Opportunities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54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020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112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9122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847307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7CE1423E-9E71-B7AB-4F51-C3C77972DC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6254945"/>
              </p:ext>
            </p:extLst>
          </p:nvPr>
        </p:nvGraphicFramePr>
        <p:xfrm>
          <a:off x="6096000" y="2130425"/>
          <a:ext cx="5257800" cy="18542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4703532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Weaknesses</a:t>
                      </a: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754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020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3112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122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9847307"/>
                  </a:ext>
                </a:extLst>
              </a:tr>
            </a:tbl>
          </a:graphicData>
        </a:graphic>
      </p:graphicFrame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6476DFF2-45E9-8301-D01E-2A345AE46A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5065916"/>
              </p:ext>
            </p:extLst>
          </p:nvPr>
        </p:nvGraphicFramePr>
        <p:xfrm>
          <a:off x="6096000" y="3984625"/>
          <a:ext cx="5257800" cy="18542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4703532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Threats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54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020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112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9122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84730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032DFB2-2EF9-CF00-3D02-3F65A94FBFF5}"/>
              </a:ext>
            </a:extLst>
          </p:cNvPr>
          <p:cNvSpPr txBox="1"/>
          <p:nvPr/>
        </p:nvSpPr>
        <p:spPr>
          <a:xfrm>
            <a:off x="838200" y="1323975"/>
            <a:ext cx="9677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ZA" b="1" dirty="0"/>
              <a:t>Description</a:t>
            </a:r>
            <a:r>
              <a:rPr lang="en-ZA" dirty="0"/>
              <a:t>: Each SWOT category is assigned a distinct colour for visual differentiation.</a:t>
            </a:r>
          </a:p>
        </p:txBody>
      </p:sp>
    </p:spTree>
    <p:extLst>
      <p:ext uri="{BB962C8B-B14F-4D97-AF65-F5344CB8AC3E}">
        <p14:creationId xmlns:p14="http://schemas.microsoft.com/office/powerpoint/2010/main" val="1511719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/>
              <a:t>SWOT Analysis template</a:t>
            </a:r>
          </a:p>
        </p:txBody>
      </p:sp>
      <p:sp>
        <p:nvSpPr>
          <p:cNvPr id="22" name="ShapeNameChangedByPowerUser1"/>
          <p:cNvSpPr/>
          <p:nvPr/>
        </p:nvSpPr>
        <p:spPr>
          <a:xfrm>
            <a:off x="1573545" y="1847985"/>
            <a:ext cx="4680000" cy="2143592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3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Strengths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3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Strength 1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Etc.</a:t>
            </a:r>
          </a:p>
        </p:txBody>
      </p:sp>
      <p:sp>
        <p:nvSpPr>
          <p:cNvPr id="26" name="ShapeNameChangedByPowerUser2"/>
          <p:cNvSpPr/>
          <p:nvPr/>
        </p:nvSpPr>
        <p:spPr>
          <a:xfrm>
            <a:off x="6253543" y="1847985"/>
            <a:ext cx="4680000" cy="2143592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3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Weaknesses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3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Weakness 1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Etc.</a:t>
            </a:r>
          </a:p>
        </p:txBody>
      </p:sp>
      <p:sp>
        <p:nvSpPr>
          <p:cNvPr id="30" name="ShapeNameChangedByPowerUser1"/>
          <p:cNvSpPr/>
          <p:nvPr/>
        </p:nvSpPr>
        <p:spPr>
          <a:xfrm>
            <a:off x="1573548" y="3991579"/>
            <a:ext cx="4680000" cy="2143592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3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Opportunities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3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Opportunity 1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Etc.</a:t>
            </a:r>
          </a:p>
        </p:txBody>
      </p:sp>
      <p:sp>
        <p:nvSpPr>
          <p:cNvPr id="31" name="ShapeNameChangedByPowerUser2"/>
          <p:cNvSpPr/>
          <p:nvPr/>
        </p:nvSpPr>
        <p:spPr>
          <a:xfrm>
            <a:off x="6253543" y="3991579"/>
            <a:ext cx="4680000" cy="2143592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3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Threats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3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Threat 1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Etc.</a:t>
            </a:r>
          </a:p>
        </p:txBody>
      </p:sp>
      <p:sp>
        <p:nvSpPr>
          <p:cNvPr id="37" name="ShapeNameChangedByPowerUser2"/>
          <p:cNvSpPr/>
          <p:nvPr/>
        </p:nvSpPr>
        <p:spPr>
          <a:xfrm>
            <a:off x="1573543" y="1373229"/>
            <a:ext cx="4680000" cy="474757"/>
          </a:xfrm>
          <a:prstGeom prst="rect">
            <a:avLst/>
          </a:prstGeom>
          <a:solidFill>
            <a:schemeClr val="accent1"/>
          </a:solidFill>
          <a:ln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HELPFUL</a:t>
            </a:r>
          </a:p>
        </p:txBody>
      </p:sp>
      <p:sp>
        <p:nvSpPr>
          <p:cNvPr id="38" name="ShapeNameChangedByPowerUser2"/>
          <p:cNvSpPr/>
          <p:nvPr/>
        </p:nvSpPr>
        <p:spPr>
          <a:xfrm>
            <a:off x="6253543" y="1373229"/>
            <a:ext cx="4680000" cy="474757"/>
          </a:xfrm>
          <a:prstGeom prst="rect">
            <a:avLst/>
          </a:prstGeom>
          <a:solidFill>
            <a:schemeClr val="accent4"/>
          </a:solidFill>
          <a:ln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HARMFUL</a:t>
            </a:r>
          </a:p>
        </p:txBody>
      </p:sp>
      <p:sp>
        <p:nvSpPr>
          <p:cNvPr id="39" name="ShapeNameChangedByPowerUser1"/>
          <p:cNvSpPr/>
          <p:nvPr/>
        </p:nvSpPr>
        <p:spPr>
          <a:xfrm>
            <a:off x="1104646" y="1847985"/>
            <a:ext cx="468898" cy="2143592"/>
          </a:xfrm>
          <a:prstGeom prst="rect">
            <a:avLst/>
          </a:prstGeom>
          <a:solidFill>
            <a:schemeClr val="accent2"/>
          </a:solidFill>
          <a:ln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INTERNAL</a:t>
            </a:r>
          </a:p>
        </p:txBody>
      </p:sp>
      <p:sp>
        <p:nvSpPr>
          <p:cNvPr id="40" name="ShapeNameChangedByPowerUser1"/>
          <p:cNvSpPr/>
          <p:nvPr/>
        </p:nvSpPr>
        <p:spPr>
          <a:xfrm>
            <a:off x="1104648" y="3991579"/>
            <a:ext cx="468898" cy="2143592"/>
          </a:xfrm>
          <a:prstGeom prst="rect">
            <a:avLst/>
          </a:prstGeom>
          <a:solidFill>
            <a:schemeClr val="accent3"/>
          </a:solidFill>
          <a:ln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EXTERNAL</a:t>
            </a:r>
          </a:p>
        </p:txBody>
      </p:sp>
      <p:sp>
        <p:nvSpPr>
          <p:cNvPr id="46" name="ShapeNameChangedByPowerUser1"/>
          <p:cNvSpPr>
            <a:spLocks/>
          </p:cNvSpPr>
          <p:nvPr/>
        </p:nvSpPr>
        <p:spPr>
          <a:xfrm>
            <a:off x="5249134" y="3468803"/>
            <a:ext cx="2008808" cy="1030612"/>
          </a:xfrm>
          <a:prstGeom prst="diamond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SWOT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9686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/>
              <a:t>SWOT Analysis example</a:t>
            </a:r>
          </a:p>
        </p:txBody>
      </p:sp>
      <p:sp>
        <p:nvSpPr>
          <p:cNvPr id="22" name="ShapeNameChangedByPowerUser1"/>
          <p:cNvSpPr/>
          <p:nvPr/>
        </p:nvSpPr>
        <p:spPr>
          <a:xfrm>
            <a:off x="1573545" y="1847985"/>
            <a:ext cx="4680000" cy="2143592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3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Strengths-Opportunities (SO):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3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Strategies that use strengths to maximize opportunities.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Use your strengths to capitalise on opportunities. 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For example, a strong R&amp;D department (strength) can be utilised to innovate products that meet new market demands (opportunity).</a:t>
            </a:r>
          </a:p>
        </p:txBody>
      </p:sp>
      <p:sp>
        <p:nvSpPr>
          <p:cNvPr id="26" name="ShapeNameChangedByPowerUser2"/>
          <p:cNvSpPr/>
          <p:nvPr/>
        </p:nvSpPr>
        <p:spPr>
          <a:xfrm>
            <a:off x="6253543" y="1847985"/>
            <a:ext cx="4680000" cy="2143592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3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Strengths-Threats (ST):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3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Strategies that use strengths to mitigate threats.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Employ strengths to counteract threats. 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For example, use a loyal customer base (strength) to withstand competitive pressures (threat).</a:t>
            </a:r>
          </a:p>
        </p:txBody>
      </p:sp>
      <p:sp>
        <p:nvSpPr>
          <p:cNvPr id="30" name="ShapeNameChangedByPowerUser1"/>
          <p:cNvSpPr/>
          <p:nvPr/>
        </p:nvSpPr>
        <p:spPr>
          <a:xfrm>
            <a:off x="1573548" y="3991579"/>
            <a:ext cx="4680000" cy="2143592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3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Weaknesses-Opportunities (WO):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3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Strategies that minimize weaknesses by taking advantage of opportunities.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Address weaknesses that hinder you from seizing opportunities. 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For instance, improve your digital marketing skills (weakness) to tap into online market growth (opportunity).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endParaRPr lang="en-ZA" sz="1350" dirty="0">
              <a:solidFill>
                <a:schemeClr val="tx1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endParaRPr lang="en-ZA" sz="1350" dirty="0">
              <a:solidFill>
                <a:schemeClr val="tx1"/>
              </a:solidFill>
            </a:endParaRPr>
          </a:p>
        </p:txBody>
      </p:sp>
      <p:sp>
        <p:nvSpPr>
          <p:cNvPr id="31" name="ShapeNameChangedByPowerUser2"/>
          <p:cNvSpPr/>
          <p:nvPr/>
        </p:nvSpPr>
        <p:spPr>
          <a:xfrm>
            <a:off x="6253543" y="3991579"/>
            <a:ext cx="4680000" cy="2143592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3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Weaknesses-Threats (WT):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3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Strategies that minimize weaknesses and avoid threats.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Reduce weaknesses to avoid threats. 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ZA" sz="1350" dirty="0">
                <a:solidFill>
                  <a:schemeClr val="tx1"/>
                </a:solidFill>
              </a:rPr>
              <a:t>For instance, upgrade outdated technology (weakness) to prevent obsolescence in the face of technological advancements by competitors (threat).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endParaRPr lang="en-ZA" sz="1350" dirty="0">
              <a:solidFill>
                <a:schemeClr val="tx1"/>
              </a:solidFill>
            </a:endParaRPr>
          </a:p>
        </p:txBody>
      </p:sp>
      <p:sp>
        <p:nvSpPr>
          <p:cNvPr id="37" name="ShapeNameChangedByPowerUser2"/>
          <p:cNvSpPr/>
          <p:nvPr/>
        </p:nvSpPr>
        <p:spPr>
          <a:xfrm>
            <a:off x="1573543" y="1373229"/>
            <a:ext cx="4680000" cy="474757"/>
          </a:xfrm>
          <a:prstGeom prst="rect">
            <a:avLst/>
          </a:prstGeom>
          <a:solidFill>
            <a:schemeClr val="accent1"/>
          </a:solidFill>
          <a:ln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Opportunities</a:t>
            </a:r>
          </a:p>
        </p:txBody>
      </p:sp>
      <p:sp>
        <p:nvSpPr>
          <p:cNvPr id="38" name="ShapeNameChangedByPowerUser2"/>
          <p:cNvSpPr/>
          <p:nvPr/>
        </p:nvSpPr>
        <p:spPr>
          <a:xfrm>
            <a:off x="6253543" y="1373229"/>
            <a:ext cx="4680000" cy="474757"/>
          </a:xfrm>
          <a:prstGeom prst="rect">
            <a:avLst/>
          </a:prstGeom>
          <a:solidFill>
            <a:schemeClr val="accent4"/>
          </a:solidFill>
          <a:ln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Threats</a:t>
            </a:r>
          </a:p>
        </p:txBody>
      </p:sp>
      <p:sp>
        <p:nvSpPr>
          <p:cNvPr id="39" name="ShapeNameChangedByPowerUser1"/>
          <p:cNvSpPr/>
          <p:nvPr/>
        </p:nvSpPr>
        <p:spPr>
          <a:xfrm>
            <a:off x="1104646" y="1847985"/>
            <a:ext cx="468898" cy="2143592"/>
          </a:xfrm>
          <a:prstGeom prst="rect">
            <a:avLst/>
          </a:prstGeom>
          <a:solidFill>
            <a:schemeClr val="accent2"/>
          </a:solidFill>
          <a:ln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Strengths</a:t>
            </a:r>
          </a:p>
        </p:txBody>
      </p:sp>
      <p:sp>
        <p:nvSpPr>
          <p:cNvPr id="40" name="ShapeNameChangedByPowerUser1"/>
          <p:cNvSpPr/>
          <p:nvPr/>
        </p:nvSpPr>
        <p:spPr>
          <a:xfrm>
            <a:off x="1104648" y="3991579"/>
            <a:ext cx="468898" cy="2143592"/>
          </a:xfrm>
          <a:prstGeom prst="rect">
            <a:avLst/>
          </a:prstGeom>
          <a:solidFill>
            <a:schemeClr val="accent3"/>
          </a:solidFill>
          <a:ln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Weaknesses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0138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SWOT analysis template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EAB0BAC-1E7B-4CF7-BF54-C6602E70F202}"/>
              </a:ext>
            </a:extLst>
          </p:cNvPr>
          <p:cNvSpPr/>
          <p:nvPr/>
        </p:nvSpPr>
        <p:spPr>
          <a:xfrm>
            <a:off x="959291" y="2795458"/>
            <a:ext cx="2421818" cy="322188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dirty="0">
                <a:solidFill>
                  <a:schemeClr val="tx1"/>
                </a:solidFill>
              </a:rPr>
              <a:t>Strength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dirty="0">
                <a:solidFill>
                  <a:schemeClr val="tx1"/>
                </a:solidFill>
              </a:rPr>
              <a:t>Etc.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DE750EA-20B7-4EC4-9281-472CCEAF8501}"/>
              </a:ext>
            </a:extLst>
          </p:cNvPr>
          <p:cNvSpPr/>
          <p:nvPr/>
        </p:nvSpPr>
        <p:spPr>
          <a:xfrm>
            <a:off x="3576491" y="2795457"/>
            <a:ext cx="2421818" cy="322188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dirty="0">
                <a:solidFill>
                  <a:schemeClr val="tx1"/>
                </a:solidFill>
              </a:rPr>
              <a:t>Weakness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dirty="0">
                <a:solidFill>
                  <a:schemeClr val="tx1"/>
                </a:solidFill>
              </a:rPr>
              <a:t>Etc.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B4800CE-56AB-40B3-B832-D4255AFC6EF7}"/>
              </a:ext>
            </a:extLst>
          </p:cNvPr>
          <p:cNvSpPr/>
          <p:nvPr/>
        </p:nvSpPr>
        <p:spPr>
          <a:xfrm>
            <a:off x="6193691" y="2795456"/>
            <a:ext cx="2421818" cy="32218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dirty="0">
                <a:solidFill>
                  <a:schemeClr val="tx1"/>
                </a:solidFill>
              </a:rPr>
              <a:t>Opportunity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dirty="0">
                <a:solidFill>
                  <a:schemeClr val="tx1"/>
                </a:solidFill>
              </a:rPr>
              <a:t>Etc.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758465-2557-494A-AE9F-D1B497C63277}"/>
              </a:ext>
            </a:extLst>
          </p:cNvPr>
          <p:cNvSpPr/>
          <p:nvPr/>
        </p:nvSpPr>
        <p:spPr>
          <a:xfrm>
            <a:off x="8810891" y="2795455"/>
            <a:ext cx="2421818" cy="3221885"/>
          </a:xfrm>
          <a:prstGeom prst="rect">
            <a:avLst/>
          </a:prstGeom>
          <a:noFill/>
          <a:ln>
            <a:solidFill>
              <a:srgbClr val="E971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dirty="0">
                <a:solidFill>
                  <a:schemeClr val="tx1"/>
                </a:solidFill>
              </a:rPr>
              <a:t>Threat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dirty="0">
                <a:solidFill>
                  <a:schemeClr val="tx1"/>
                </a:solidFill>
              </a:rPr>
              <a:t>Etc.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CA70FC4-1AFF-49B2-9718-C908DD06BA81}"/>
              </a:ext>
            </a:extLst>
          </p:cNvPr>
          <p:cNvSpPr/>
          <p:nvPr/>
        </p:nvSpPr>
        <p:spPr>
          <a:xfrm>
            <a:off x="838200" y="1479567"/>
            <a:ext cx="2664000" cy="1174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ZA" sz="13800" dirty="0">
                <a:solidFill>
                  <a:srgbClr val="00B050"/>
                </a:solidFill>
              </a:rPr>
              <a:t>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6B4C7A0-613E-4F6D-8051-577B7EBA3EF9}"/>
              </a:ext>
            </a:extLst>
          </p:cNvPr>
          <p:cNvSpPr/>
          <p:nvPr/>
        </p:nvSpPr>
        <p:spPr>
          <a:xfrm>
            <a:off x="3455400" y="1479567"/>
            <a:ext cx="2664000" cy="1174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ZA" sz="13800" dirty="0">
                <a:solidFill>
                  <a:srgbClr val="C00000"/>
                </a:solidFill>
              </a:rPr>
              <a:t>W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F5CCB15-9337-4DA6-9F72-F9557ECA8078}"/>
              </a:ext>
            </a:extLst>
          </p:cNvPr>
          <p:cNvSpPr/>
          <p:nvPr/>
        </p:nvSpPr>
        <p:spPr>
          <a:xfrm>
            <a:off x="6072600" y="1479567"/>
            <a:ext cx="2664000" cy="1174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ZA" sz="13800" dirty="0">
                <a:solidFill>
                  <a:schemeClr val="accent1"/>
                </a:solidFill>
              </a:rPr>
              <a:t>O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91CDF75-201C-427B-A69A-E5EF4069203B}"/>
              </a:ext>
            </a:extLst>
          </p:cNvPr>
          <p:cNvSpPr/>
          <p:nvPr/>
        </p:nvSpPr>
        <p:spPr>
          <a:xfrm>
            <a:off x="8689800" y="1479567"/>
            <a:ext cx="2664000" cy="1174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ZA" sz="13800" dirty="0">
                <a:solidFill>
                  <a:srgbClr val="E97132"/>
                </a:solidFill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42634917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ID_TEMPLATES" val="SWOT_Analysis_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ID_TEMPLATES" val="SWOT_Analysis_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247</Words>
  <Application>Microsoft Office PowerPoint</Application>
  <PresentationFormat>Widescreen</PresentationFormat>
  <Paragraphs>69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SWOT analysis</vt:lpstr>
      <vt:lpstr>SWOT Analysis template</vt:lpstr>
      <vt:lpstr>SWOT Analysis example</vt:lpstr>
      <vt:lpstr>SWOT analysis template</vt:lpstr>
    </vt:vector>
  </TitlesOfParts>
  <Company>Esterhuizen Coaching and Consulting</Company>
  <LinksUpToDate>false</LinksUpToDate>
  <SharedDoc>false</SharedDoc>
  <HyperlinkBase>https://esterhuizenconsulting.co.za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Esterhuizen</dc:creator>
  <cp:lastModifiedBy>Daniel Esterhuizen</cp:lastModifiedBy>
  <cp:revision>2</cp:revision>
  <dcterms:created xsi:type="dcterms:W3CDTF">2024-09-27T10:26:54Z</dcterms:created>
  <dcterms:modified xsi:type="dcterms:W3CDTF">2024-09-27T12:10:09Z</dcterms:modified>
</cp:coreProperties>
</file>